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77" r:id="rId2"/>
    <p:sldId id="278" r:id="rId3"/>
    <p:sldId id="279" r:id="rId4"/>
    <p:sldId id="280" r:id="rId5"/>
    <p:sldId id="281" r:id="rId6"/>
    <p:sldId id="282" r:id="rId7"/>
    <p:sldId id="258" r:id="rId8"/>
    <p:sldId id="259" r:id="rId9"/>
    <p:sldId id="283" r:id="rId10"/>
    <p:sldId id="284" r:id="rId11"/>
    <p:sldId id="285" r:id="rId12"/>
    <p:sldId id="286" r:id="rId13"/>
    <p:sldId id="287" r:id="rId14"/>
    <p:sldId id="263" r:id="rId15"/>
    <p:sldId id="288" r:id="rId16"/>
    <p:sldId id="265" r:id="rId17"/>
    <p:sldId id="266" r:id="rId18"/>
    <p:sldId id="267" r:id="rId19"/>
    <p:sldId id="289" r:id="rId20"/>
    <p:sldId id="290" r:id="rId21"/>
    <p:sldId id="292" r:id="rId22"/>
    <p:sldId id="291" r:id="rId23"/>
    <p:sldId id="293" r:id="rId24"/>
    <p:sldId id="271" r:id="rId25"/>
    <p:sldId id="272" r:id="rId26"/>
    <p:sldId id="273" r:id="rId27"/>
    <p:sldId id="294" r:id="rId28"/>
    <p:sldId id="295" r:id="rId29"/>
    <p:sldId id="296" r:id="rId30"/>
    <p:sldId id="297" r:id="rId31"/>
    <p:sldId id="29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0" autoAdjust="0"/>
    <p:restoredTop sz="92183" autoAdjust="0"/>
  </p:normalViewPr>
  <p:slideViewPr>
    <p:cSldViewPr snapToGrid="0" snapToObjects="1">
      <p:cViewPr varScale="1">
        <p:scale>
          <a:sx n="72" d="100"/>
          <a:sy n="72" d="100"/>
        </p:scale>
        <p:origin x="1435"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6EF61-67B8-024A-ABED-28482C899EAC}" type="datetimeFigureOut">
              <a:rPr lang="en-US" smtClean="0"/>
              <a:t>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B4DED-B1EA-E146-A23B-61CEEA3527A7}" type="slidenum">
              <a:rPr lang="en-US" smtClean="0"/>
              <a:t>‹#›</a:t>
            </a:fld>
            <a:endParaRPr lang="en-US"/>
          </a:p>
        </p:txBody>
      </p:sp>
    </p:spTree>
    <p:extLst>
      <p:ext uri="{BB962C8B-B14F-4D97-AF65-F5344CB8AC3E}">
        <p14:creationId xmlns:p14="http://schemas.microsoft.com/office/powerpoint/2010/main" val="4192043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B4DED-B1EA-E146-A23B-61CEEA3527A7}" type="slidenum">
              <a:rPr lang="en-US" smtClean="0"/>
              <a:t>26</a:t>
            </a:fld>
            <a:endParaRPr lang="en-US"/>
          </a:p>
        </p:txBody>
      </p:sp>
    </p:spTree>
    <p:extLst>
      <p:ext uri="{BB962C8B-B14F-4D97-AF65-F5344CB8AC3E}">
        <p14:creationId xmlns:p14="http://schemas.microsoft.com/office/powerpoint/2010/main" val="47562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A18FF-8515-544D-B16E-B861565DFA17}"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304269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35827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45170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646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385402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CA18FF-8515-544D-B16E-B861565DFA17}"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117214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CA18FF-8515-544D-B16E-B861565DFA17}"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206854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A18FF-8515-544D-B16E-B861565DFA17}"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203523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A18FF-8515-544D-B16E-B861565DFA17}"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74593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A18FF-8515-544D-B16E-B861565DFA17}"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285533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A18FF-8515-544D-B16E-B861565DFA17}"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35363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88534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A18FF-8515-544D-B16E-B861565DFA17}"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56604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A18FF-8515-544D-B16E-B861565DFA17}"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60084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A18FF-8515-544D-B16E-B861565DFA17}"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38059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109674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A18FF-8515-544D-B16E-B861565DFA17}"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AA605-617D-294C-8A31-281671AD94EB}" type="slidenum">
              <a:rPr lang="en-US" smtClean="0"/>
              <a:t>‹#›</a:t>
            </a:fld>
            <a:endParaRPr lang="en-US"/>
          </a:p>
        </p:txBody>
      </p:sp>
    </p:spTree>
    <p:extLst>
      <p:ext uri="{BB962C8B-B14F-4D97-AF65-F5344CB8AC3E}">
        <p14:creationId xmlns:p14="http://schemas.microsoft.com/office/powerpoint/2010/main" val="225247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8CA18FF-8515-544D-B16E-B861565DFA17}" type="datetimeFigureOut">
              <a:rPr lang="en-US" smtClean="0"/>
              <a:t>2/8/2022</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A9AA605-617D-294C-8A31-281671AD94EB}" type="slidenum">
              <a:rPr lang="en-US" smtClean="0"/>
              <a:t>‹#›</a:t>
            </a:fld>
            <a:endParaRPr lang="en-US"/>
          </a:p>
        </p:txBody>
      </p:sp>
    </p:spTree>
    <p:extLst>
      <p:ext uri="{BB962C8B-B14F-4D97-AF65-F5344CB8AC3E}">
        <p14:creationId xmlns:p14="http://schemas.microsoft.com/office/powerpoint/2010/main" val="30169533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CumbraeCcouncil@gmail.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61502" y="-865494"/>
            <a:ext cx="7417004" cy="9147994"/>
          </a:xfrm>
          <a:prstGeom prst="rect">
            <a:avLst/>
          </a:prstGeom>
        </p:spPr>
      </p:pic>
      <p:sp>
        <p:nvSpPr>
          <p:cNvPr id="6" name="TextBox 5"/>
          <p:cNvSpPr txBox="1"/>
          <p:nvPr/>
        </p:nvSpPr>
        <p:spPr>
          <a:xfrm>
            <a:off x="576111" y="452284"/>
            <a:ext cx="8563897" cy="646331"/>
          </a:xfrm>
          <a:prstGeom prst="rect">
            <a:avLst/>
          </a:prstGeom>
          <a:noFill/>
        </p:spPr>
        <p:txBody>
          <a:bodyPr wrap="square" rtlCol="0">
            <a:spAutoFit/>
          </a:bodyPr>
          <a:lstStyle/>
          <a:p>
            <a:r>
              <a:rPr lang="en-GB" sz="3600" b="1" dirty="0">
                <a:solidFill>
                  <a:srgbClr val="FF0000"/>
                </a:solidFill>
                <a:latin typeface="Verdana" panose="020B0604030504040204" pitchFamily="34" charset="0"/>
                <a:ea typeface="Verdana" panose="020B0604030504040204" pitchFamily="34" charset="0"/>
                <a:cs typeface="Verdana" panose="020B0604030504040204" pitchFamily="34" charset="0"/>
              </a:rPr>
              <a:t>Cumbrae Community Council</a:t>
            </a:r>
          </a:p>
        </p:txBody>
      </p:sp>
      <p:sp>
        <p:nvSpPr>
          <p:cNvPr id="7" name="TextBox 6"/>
          <p:cNvSpPr txBox="1"/>
          <p:nvPr/>
        </p:nvSpPr>
        <p:spPr>
          <a:xfrm>
            <a:off x="685347" y="5171768"/>
            <a:ext cx="8124356" cy="1200329"/>
          </a:xfrm>
          <a:prstGeom prst="rect">
            <a:avLst/>
          </a:prstGeom>
          <a:noFill/>
        </p:spPr>
        <p:txBody>
          <a:bodyPr wrap="square" rtlCol="0">
            <a:spAutoFit/>
          </a:bodyPr>
          <a:lstStyle/>
          <a:p>
            <a:pPr algn="ctr"/>
            <a:r>
              <a:rPr lang="en-GB" sz="3600" b="1" dirty="0">
                <a:solidFill>
                  <a:srgbClr val="FF0000"/>
                </a:solidFill>
                <a:latin typeface="Verdana" panose="020B0604030504040204" pitchFamily="34" charset="0"/>
                <a:ea typeface="Verdana" panose="020B0604030504040204" pitchFamily="34" charset="0"/>
                <a:cs typeface="Verdana" panose="020B0604030504040204" pitchFamily="34" charset="0"/>
              </a:rPr>
              <a:t>Community Consultation </a:t>
            </a:r>
          </a:p>
          <a:p>
            <a:pPr algn="ctr"/>
            <a:r>
              <a:rPr lang="en-GB" sz="3600" b="1" dirty="0">
                <a:solidFill>
                  <a:srgbClr val="FF0000"/>
                </a:solidFill>
                <a:latin typeface="Verdana" panose="020B0604030504040204" pitchFamily="34" charset="0"/>
                <a:ea typeface="Verdana" panose="020B0604030504040204" pitchFamily="34" charset="0"/>
                <a:cs typeface="Verdana" panose="020B0604030504040204" pitchFamily="34" charset="0"/>
              </a:rPr>
              <a:t>2018</a:t>
            </a:r>
          </a:p>
        </p:txBody>
      </p:sp>
    </p:spTree>
    <p:extLst>
      <p:ext uri="{BB962C8B-B14F-4D97-AF65-F5344CB8AC3E}">
        <p14:creationId xmlns:p14="http://schemas.microsoft.com/office/powerpoint/2010/main" val="84339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9" y="186813"/>
            <a:ext cx="8426244" cy="943897"/>
          </a:xfrm>
        </p:spPr>
        <p:txBody>
          <a:bodyPr>
            <a:normAutofit/>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76981" y="1297857"/>
            <a:ext cx="8839200" cy="5388077"/>
          </a:xfrm>
        </p:spPr>
        <p:txBody>
          <a:bodyPr>
            <a:normAutofit/>
          </a:bodyPr>
          <a:lstStyle/>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Maritime.</a:t>
            </a:r>
          </a:p>
          <a:p>
            <a:pPr marL="0" indent="0">
              <a:buNone/>
            </a:pPr>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Marina, repair pier, pontoons, harbour charge.</a:t>
            </a:r>
          </a:p>
          <a:p>
            <a:pPr marL="0" indent="0">
              <a:buNone/>
            </a:pPr>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Transport.</a:t>
            </a:r>
          </a:p>
          <a:p>
            <a:pPr marL="0" indent="0">
              <a:buNone/>
            </a:pPr>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Car park, cycle path to ferry, Motorhome site, round island bus, fewer cars.</a:t>
            </a:r>
          </a:p>
          <a:p>
            <a:pPr marL="0" indent="0">
              <a:buNone/>
            </a:pPr>
            <a:r>
              <a:rPr lang="en-GB" sz="2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Ferry.</a:t>
            </a:r>
          </a:p>
          <a:p>
            <a:pPr marL="0" indent="0">
              <a:buNone/>
            </a:pPr>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Service to pier, reduced resident fares, reduced trader fares, improved service, walkers and ornithologists to come on foot.</a:t>
            </a:r>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pPr lvl="1"/>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1411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4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6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8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par>
                          <p:cTn id="28" fill="hold">
                            <p:stCondLst>
                              <p:cond delay="10000"/>
                            </p:stCondLst>
                            <p:childTnLst>
                              <p:par>
                                <p:cTn id="29" presetID="22" presetClass="entr" presetSubtype="2"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45807"/>
            <a:ext cx="8504903" cy="1189703"/>
          </a:xfrm>
        </p:spPr>
        <p:txBody>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p>
        </p:txBody>
      </p:sp>
      <p:sp>
        <p:nvSpPr>
          <p:cNvPr id="3" name="Content Placeholder 2"/>
          <p:cNvSpPr>
            <a:spLocks noGrp="1"/>
          </p:cNvSpPr>
          <p:nvPr>
            <p:ph idx="1"/>
          </p:nvPr>
        </p:nvSpPr>
        <p:spPr>
          <a:xfrm>
            <a:off x="471948" y="1317523"/>
            <a:ext cx="8298426" cy="5289754"/>
          </a:xfrm>
        </p:spPr>
        <p:txBody>
          <a:bodyPr>
            <a:normAutofit lnSpcReduction="10000"/>
          </a:bodyPr>
          <a:lstStyle/>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Shops.</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Supermarket with lower prices, more shops. Convert shop to flat, encourage locals to shop locally.</a:t>
            </a: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Facilities.</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Improved activities (all ages), more B&amp;B, care homes, swimming pool.</a:t>
            </a: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Enterprise.</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Encourage, more social, realisation of assets, support for business – apprentices/training.</a:t>
            </a:r>
          </a:p>
        </p:txBody>
      </p:sp>
    </p:spTree>
    <p:extLst>
      <p:ext uri="{BB962C8B-B14F-4D97-AF65-F5344CB8AC3E}">
        <p14:creationId xmlns:p14="http://schemas.microsoft.com/office/powerpoint/2010/main" val="32498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par>
                          <p:cTn id="28" fill="hold">
                            <p:stCondLst>
                              <p:cond delay="11000"/>
                            </p:stCondLst>
                            <p:childTnLst>
                              <p:par>
                                <p:cTn id="29" presetID="22" presetClass="entr" presetSubtype="2"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3" y="1"/>
            <a:ext cx="8603226" cy="806244"/>
          </a:xfrm>
        </p:spPr>
        <p:txBody>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p>
        </p:txBody>
      </p:sp>
      <p:sp>
        <p:nvSpPr>
          <p:cNvPr id="3" name="Content Placeholder 2"/>
          <p:cNvSpPr>
            <a:spLocks noGrp="1"/>
          </p:cNvSpPr>
          <p:nvPr>
            <p:ph idx="1"/>
          </p:nvPr>
        </p:nvSpPr>
        <p:spPr>
          <a:xfrm>
            <a:off x="383457" y="806246"/>
            <a:ext cx="8495071" cy="5909186"/>
          </a:xfrm>
        </p:spPr>
        <p:txBody>
          <a:bodyPr>
            <a:normAutofit fontScale="77500" lnSpcReduction="20000"/>
          </a:bodyPr>
          <a:lstStyle/>
          <a:p>
            <a:r>
              <a:rPr lang="en-GB" sz="3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Enterprise (contd.)</a:t>
            </a:r>
          </a:p>
          <a:p>
            <a:pPr marL="0" indent="0">
              <a:buNone/>
            </a:pPr>
            <a:r>
              <a:rPr lang="en-GB" sz="31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Gin or Whisky distillery, encourage more family festivals, more services for the elderly, apply for grants. multi purpose hall.</a:t>
            </a:r>
          </a:p>
          <a:p>
            <a:pPr marL="0" indent="0">
              <a:buNone/>
            </a:pPr>
            <a:r>
              <a:rPr lang="en-GB" sz="31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Entrepreneurs needed to revitalise the place, outdoor gym, become more self sustainable wet weather facility, financial support for businesses to stay open. </a:t>
            </a:r>
          </a:p>
          <a:p>
            <a:pPr marL="0" indent="0">
              <a:buNone/>
            </a:pPr>
            <a:r>
              <a:rPr lang="en-GB" sz="31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Tennis courts, economy about residents and not just businesses.</a:t>
            </a:r>
          </a:p>
          <a:p>
            <a:pPr marL="0" indent="0">
              <a:buNone/>
            </a:pPr>
            <a:r>
              <a:rPr lang="en-GB" sz="31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Alternative therapies, capitalise on day tripper visits. toilets/facilities/amenities, improved Housing for all ages, encourage new residents of all ages.</a:t>
            </a:r>
          </a:p>
        </p:txBody>
      </p:sp>
    </p:spTree>
    <p:extLst>
      <p:ext uri="{BB962C8B-B14F-4D97-AF65-F5344CB8AC3E}">
        <p14:creationId xmlns:p14="http://schemas.microsoft.com/office/powerpoint/2010/main" val="23618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 y="98323"/>
            <a:ext cx="8976851" cy="1170038"/>
          </a:xfrm>
        </p:spPr>
        <p:txBody>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p>
        </p:txBody>
      </p:sp>
      <p:sp>
        <p:nvSpPr>
          <p:cNvPr id="3" name="Content Placeholder 2"/>
          <p:cNvSpPr>
            <a:spLocks noGrp="1"/>
          </p:cNvSpPr>
          <p:nvPr>
            <p:ph idx="1"/>
          </p:nvPr>
        </p:nvSpPr>
        <p:spPr>
          <a:xfrm>
            <a:off x="353961" y="1130710"/>
            <a:ext cx="8613058" cy="5486400"/>
          </a:xfrm>
        </p:spPr>
        <p:txBody>
          <a:bodyPr>
            <a:normAutofit/>
          </a:bodyPr>
          <a:lstStyle/>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Tourism.</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Make tourists more welcome, tourist events, groups on the island work together.</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Luxury resort open all year,  high end hotel, high end restaurant. </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Make season longer, clear up untidy sites.</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Beware large events which produce profits for individuals to the detriment of the island. </a:t>
            </a:r>
          </a:p>
          <a:p>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Long not short term fixes needed.</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76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par>
                          <p:cTn id="28" fill="hold">
                            <p:stCondLst>
                              <p:cond delay="11000"/>
                            </p:stCondLst>
                            <p:childTnLst>
                              <p:par>
                                <p:cTn id="29" presetID="22" presetClass="entr" presetSubtype="2"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C Questionnaire responses April 2018 - Chart3-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78" y="-393291"/>
            <a:ext cx="10056665" cy="7639665"/>
          </a:xfrm>
          <a:prstGeom prst="rect">
            <a:avLst/>
          </a:prstGeom>
        </p:spPr>
      </p:pic>
    </p:spTree>
    <p:extLst>
      <p:ext uri="{BB962C8B-B14F-4D97-AF65-F5344CB8AC3E}">
        <p14:creationId xmlns:p14="http://schemas.microsoft.com/office/powerpoint/2010/main" val="403787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0"/>
            <a:ext cx="7765321" cy="452283"/>
          </a:xfrm>
        </p:spPr>
        <p:txBody>
          <a:bodyPr>
            <a:normAutofit fontScale="90000"/>
          </a:bodyPr>
          <a:lstStyle/>
          <a:p>
            <a:endParaRPr lang="en-GB" dirty="0"/>
          </a:p>
        </p:txBody>
      </p:sp>
      <p:sp>
        <p:nvSpPr>
          <p:cNvPr id="3" name="Content Placeholder 2"/>
          <p:cNvSpPr>
            <a:spLocks noGrp="1"/>
          </p:cNvSpPr>
          <p:nvPr>
            <p:ph idx="1"/>
          </p:nvPr>
        </p:nvSpPr>
        <p:spPr>
          <a:xfrm>
            <a:off x="685346" y="698091"/>
            <a:ext cx="7765322" cy="5673212"/>
          </a:xfrm>
        </p:spPr>
        <p:txBody>
          <a:bodyPr>
            <a:normAutofit/>
          </a:bodyPr>
          <a:lstStyle/>
          <a:p>
            <a:r>
              <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What should a Community Action Plan include?</a:t>
            </a:r>
          </a:p>
          <a:p>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16.5% want a pier.</a:t>
            </a:r>
          </a:p>
          <a:p>
            <a:endParaRPr lang="en-GB" sz="2800" b="1" dirty="0">
              <a:latin typeface="Verdana" panose="020B0604030504040204" pitchFamily="34" charset="0"/>
              <a:ea typeface="Verdana" panose="020B0604030504040204" pitchFamily="34" charset="0"/>
              <a:cs typeface="Verdana" panose="020B0604030504040204" pitchFamily="34" charset="0"/>
            </a:endParaRP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14.6% want a multi purpose hall.</a:t>
            </a:r>
          </a:p>
          <a:p>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12.6% want to rescue the Town Hall.</a:t>
            </a:r>
          </a:p>
          <a:p>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53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000"/>
                            </p:stCondLst>
                            <p:childTnLst>
                              <p:par>
                                <p:cTn id="9" presetID="22" presetClass="entr" presetSubtype="2"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right)">
                                      <p:cBhvr>
                                        <p:cTn id="11" dur="1000"/>
                                        <p:tgtEl>
                                          <p:spTgt spid="3">
                                            <p:txEl>
                                              <p:pRg st="2" end="2"/>
                                            </p:txEl>
                                          </p:spTgt>
                                        </p:tgtEl>
                                      </p:cBhvr>
                                    </p:animEffect>
                                  </p:childTnLst>
                                </p:cTn>
                              </p:par>
                            </p:childTnLst>
                          </p:cTn>
                        </p:par>
                        <p:par>
                          <p:cTn id="12" fill="hold">
                            <p:stCondLst>
                              <p:cond delay="5000"/>
                            </p:stCondLst>
                            <p:childTnLst>
                              <p:par>
                                <p:cTn id="13" presetID="22" presetClass="entr" presetSubtype="2"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right)">
                                      <p:cBhvr>
                                        <p:cTn id="15" dur="1000"/>
                                        <p:tgtEl>
                                          <p:spTgt spid="3">
                                            <p:txEl>
                                              <p:pRg st="4" end="4"/>
                                            </p:txEl>
                                          </p:spTgt>
                                        </p:tgtEl>
                                      </p:cBhvr>
                                    </p:animEffect>
                                  </p:childTnLst>
                                </p:cTn>
                              </p:par>
                            </p:childTnLst>
                          </p:cTn>
                        </p:par>
                        <p:par>
                          <p:cTn id="16" fill="hold">
                            <p:stCondLst>
                              <p:cond delay="7000"/>
                            </p:stCondLst>
                            <p:childTnLst>
                              <p:par>
                                <p:cTn id="17" presetID="22" presetClass="entr" presetSubtype="2" fill="hold" nodeType="after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righ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41" y="184872"/>
            <a:ext cx="3252640" cy="230832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a:ln w="11430"/>
                <a:solidFill>
                  <a:srgbClr val="FFFF00"/>
                </a:solidFill>
                <a:latin typeface="Verdana" panose="020B0604030504040204" pitchFamily="34" charset="0"/>
                <a:ea typeface="Verdana" panose="020B0604030504040204" pitchFamily="34" charset="0"/>
                <a:cs typeface="Verdana" panose="020B0604030504040204" pitchFamily="34" charset="0"/>
              </a:rPr>
              <a:t>“COMMUNITY SPACE IS NEEDED WHICH IS MULTI PURPOSE AND FLEXIBLE”</a:t>
            </a:r>
          </a:p>
        </p:txBody>
      </p:sp>
      <p:sp>
        <p:nvSpPr>
          <p:cNvPr id="6" name="TextBox 5"/>
          <p:cNvSpPr txBox="1"/>
          <p:nvPr/>
        </p:nvSpPr>
        <p:spPr>
          <a:xfrm>
            <a:off x="4894818" y="518687"/>
            <a:ext cx="3992283" cy="5262979"/>
          </a:xfrm>
          <a:prstGeom prst="rect">
            <a:avLst/>
          </a:prstGeom>
          <a:noFill/>
        </p:spPr>
        <p:txBody>
          <a:bodyPr wrap="square" rtlCol="0">
            <a:spAutoFit/>
          </a:bodyPr>
          <a:lstStyle/>
          <a:p>
            <a:r>
              <a:rPr lang="en-US" sz="2400" b="1" cap="all" dirty="0">
                <a:ln w="9000" cmpd="sng">
                  <a:solidFill>
                    <a:schemeClr val="accent4">
                      <a:shade val="50000"/>
                      <a:satMod val="120000"/>
                    </a:schemeClr>
                  </a:solidFill>
                  <a:prstDash val="solid"/>
                </a:ln>
                <a:solidFill>
                  <a:schemeClr val="tx2">
                    <a:lumMod val="90000"/>
                  </a:schemeClr>
                </a:soli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“WE ARE SURROUNDED BY WATER AND SOME OF THE BEST SAILING WATERS IN THE UK AND EUROPE. THE GREATEST OPPORTUNITY FOR ECONOMIC GROWTH COMES FROM THE PROVISION OF A MARINA AND IMPROVING MARINE FACILITIES”</a:t>
            </a:r>
            <a:endParaRPr lang="en-US" sz="2400" b="1" dirty="0">
              <a:ln w="17780" cmpd="sng">
                <a:solidFill>
                  <a:srgbClr val="FFFFFF"/>
                </a:solidFill>
                <a:prstDash val="solid"/>
                <a:miter lim="800000"/>
              </a:ln>
              <a:solidFill>
                <a:schemeClr val="tx2">
                  <a:lumMod val="90000"/>
                </a:schemeClr>
              </a:solidFill>
              <a:effectLst>
                <a:outerShdw blurRad="50800" dist="38100" dir="13500000" algn="b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609060" y="3291322"/>
            <a:ext cx="3252640" cy="3046988"/>
          </a:xfrm>
          <a:prstGeom prst="rect">
            <a:avLst/>
          </a:prstGeom>
          <a:noFill/>
        </p:spPr>
        <p:txBody>
          <a:bodyPr wrap="square" rtlCol="0">
            <a:spAutoFit/>
          </a:bodyPr>
          <a:lstStyle/>
          <a:p>
            <a:r>
              <a:rPr lang="en-US" sz="2400" b="1" cap="all" dirty="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“THE TOWN HALL NEEDS REPAIRED TO ALLOW LOCALS AND VISITORS THE USE AGAIN OF THIS SORELY MISSED VENUE”</a:t>
            </a:r>
            <a:endParaRPr lang="en-US" sz="2400" b="1" dirty="0">
              <a:solidFill>
                <a:schemeClr val="tx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97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C Questionnaire responses April 2018 - Chart4-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2" y="-402316"/>
            <a:ext cx="10071530" cy="7540535"/>
          </a:xfrm>
          <a:prstGeom prst="rect">
            <a:avLst/>
          </a:prstGeom>
        </p:spPr>
      </p:pic>
    </p:spTree>
    <p:extLst>
      <p:ext uri="{BB962C8B-B14F-4D97-AF65-F5344CB8AC3E}">
        <p14:creationId xmlns:p14="http://schemas.microsoft.com/office/powerpoint/2010/main" val="356866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277" y="497392"/>
            <a:ext cx="8377084" cy="6247864"/>
          </a:xfrm>
          <a:prstGeom prst="rect">
            <a:avLst/>
          </a:prstGeom>
        </p:spPr>
        <p:txBody>
          <a:bodyPr wrap="square">
            <a:spAutoFit/>
          </a:bodyPr>
          <a:lstStyle/>
          <a:p>
            <a:endPar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00B0F0"/>
                </a:solidFill>
                <a:latin typeface="Verdana" panose="020B0604030504040204" pitchFamily="34" charset="0"/>
                <a:ea typeface="Verdana" panose="020B0604030504040204" pitchFamily="34" charset="0"/>
                <a:cs typeface="Verdana" panose="020B0604030504040204" pitchFamily="34" charset="0"/>
              </a:rPr>
              <a:t>What facilities need  improving  or introducing ?</a:t>
            </a:r>
          </a:p>
          <a:p>
            <a:endPar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 Roads  = 13.7 %.</a:t>
            </a:r>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Multi Purpose Hall = 10.3%.</a:t>
            </a:r>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Rescue Town Hall = 9.1%.</a:t>
            </a:r>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dirty="0"/>
              <a:t> </a:t>
            </a:r>
            <a:endParaRPr lang="en-GB" dirty="0"/>
          </a:p>
          <a:p>
            <a:r>
              <a:rPr lang="en-US" dirty="0"/>
              <a:t> </a:t>
            </a:r>
            <a:endParaRPr lang="en-GB" dirty="0"/>
          </a:p>
        </p:txBody>
      </p:sp>
    </p:spTree>
    <p:extLst>
      <p:ext uri="{BB962C8B-B14F-4D97-AF65-F5344CB8AC3E}">
        <p14:creationId xmlns:p14="http://schemas.microsoft.com/office/powerpoint/2010/main" val="31026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par>
                          <p:cTn id="8" fill="hold">
                            <p:stCondLst>
                              <p:cond delay="3000"/>
                            </p:stCondLst>
                            <p:childTnLst>
                              <p:par>
                                <p:cTn id="9" presetID="22" presetClass="entr" presetSubtype="2" fill="hold" nodeType="afterEffect">
                                  <p:stCondLst>
                                    <p:cond delay="100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right)">
                                      <p:cBhvr>
                                        <p:cTn id="11" dur="1000"/>
                                        <p:tgtEl>
                                          <p:spTgt spid="2">
                                            <p:txEl>
                                              <p:pRg st="3" end="3"/>
                                            </p:txEl>
                                          </p:spTgt>
                                        </p:tgtEl>
                                      </p:cBhvr>
                                    </p:animEffect>
                                  </p:childTnLst>
                                </p:cTn>
                              </p:par>
                            </p:childTnLst>
                          </p:cTn>
                        </p:par>
                        <p:par>
                          <p:cTn id="12" fill="hold">
                            <p:stCondLst>
                              <p:cond delay="5000"/>
                            </p:stCondLst>
                            <p:childTnLst>
                              <p:par>
                                <p:cTn id="13" presetID="22" presetClass="entr" presetSubtype="2" fill="hold" nodeType="afterEffect">
                                  <p:stCondLst>
                                    <p:cond delay="100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wipe(right)">
                                      <p:cBhvr>
                                        <p:cTn id="15" dur="1000"/>
                                        <p:tgtEl>
                                          <p:spTgt spid="2">
                                            <p:txEl>
                                              <p:pRg st="6" end="6"/>
                                            </p:txEl>
                                          </p:spTgt>
                                        </p:tgtEl>
                                      </p:cBhvr>
                                    </p:animEffect>
                                  </p:childTnLst>
                                </p:cTn>
                              </p:par>
                            </p:childTnLst>
                          </p:cTn>
                        </p:par>
                        <p:par>
                          <p:cTn id="16" fill="hold">
                            <p:stCondLst>
                              <p:cond delay="7000"/>
                            </p:stCondLst>
                            <p:childTnLst>
                              <p:par>
                                <p:cTn id="17" presetID="22" presetClass="entr" presetSubtype="2" fill="hold" nodeType="afterEffect">
                                  <p:stCondLst>
                                    <p:cond delay="100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wipe(right)">
                                      <p:cBhvr>
                                        <p:cTn id="19"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127824"/>
            <a:ext cx="8908025" cy="1120876"/>
          </a:xfrm>
        </p:spPr>
        <p:txBody>
          <a:bodyPr>
            <a:normAutofit/>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br>
              <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rPr>
            </a:br>
            <a:endPar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12955" y="855405"/>
            <a:ext cx="8534400" cy="5742039"/>
          </a:xfrm>
        </p:spPr>
        <p:txBody>
          <a:bodyPr>
            <a:normAutofit/>
          </a:bodyPr>
          <a:lstStyle/>
          <a:p>
            <a:r>
              <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rPr>
              <a:t>Sports.</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Tennis, boat trips, badminton, horse riding, mountain bike tracks, fishing.</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Water sports,  swimming  pool, lights, seasonal golf camp.</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Transport.</a:t>
            </a:r>
            <a:r>
              <a:rPr lang="en-US" sz="3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Roads, car parking, speed limits/20’s plenty, more public transport, “dial a bus”.</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Cycle path, repair ferry off warning lights, boat trips to Wee Cumbrae.</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63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par>
                          <p:cTn id="28" fill="hold">
                            <p:stCondLst>
                              <p:cond delay="11000"/>
                            </p:stCondLst>
                            <p:childTnLst>
                              <p:par>
                                <p:cTn id="29" presetID="22" presetClass="entr" presetSubtype="2"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314633"/>
            <a:ext cx="8603225" cy="1326321"/>
          </a:xfrm>
        </p:spPr>
        <p:txBody>
          <a:bodyPr/>
          <a:lstStyle/>
          <a:p>
            <a:r>
              <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Purpose of the Consultation</a:t>
            </a:r>
          </a:p>
        </p:txBody>
      </p:sp>
      <p:sp>
        <p:nvSpPr>
          <p:cNvPr id="3" name="Content Placeholder 2"/>
          <p:cNvSpPr>
            <a:spLocks noGrp="1"/>
          </p:cNvSpPr>
          <p:nvPr>
            <p:ph idx="1"/>
          </p:nvPr>
        </p:nvSpPr>
        <p:spPr>
          <a:xfrm>
            <a:off x="685346" y="2143432"/>
            <a:ext cx="7765322" cy="4693870"/>
          </a:xfrm>
        </p:spPr>
        <p:txBody>
          <a:bodyPr>
            <a:normAutofit/>
          </a:bodyPr>
          <a:lstStyle/>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If Community Councils are to fulfill their statutory purpose, it is vital that they consult as fully as possible with the local community, and give local people the opportunity to make their views known.</a:t>
            </a:r>
            <a:b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br>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36757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59" y="-53559"/>
            <a:ext cx="8868696" cy="800811"/>
          </a:xfrm>
        </p:spPr>
        <p:txBody>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p>
        </p:txBody>
      </p:sp>
      <p:sp>
        <p:nvSpPr>
          <p:cNvPr id="3" name="Content Placeholder 2"/>
          <p:cNvSpPr>
            <a:spLocks noGrp="1"/>
          </p:cNvSpPr>
          <p:nvPr>
            <p:ph idx="1"/>
          </p:nvPr>
        </p:nvSpPr>
        <p:spPr>
          <a:xfrm>
            <a:off x="245807" y="629265"/>
            <a:ext cx="8595240" cy="6110747"/>
          </a:xfrm>
        </p:spPr>
        <p:txBody>
          <a:bodyPr>
            <a:normAutofit lnSpcReduction="10000"/>
          </a:bodyPr>
          <a:lstStyle/>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Facilities.</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Utilise Town Hall, toilets/showers, care home, out of season indoor activities, cinema, front.</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Multi-purpose hall, pier, café at </a:t>
            </a:r>
            <a:r>
              <a:rPr lang="en-GB" sz="2400" b="1" i="1" dirty="0" err="1">
                <a:solidFill>
                  <a:srgbClr val="FFFF00"/>
                </a:solidFill>
                <a:effectLst/>
                <a:latin typeface="Verdana" panose="020B0604030504040204" pitchFamily="34" charset="0"/>
                <a:ea typeface="Verdana" panose="020B0604030504040204" pitchFamily="34" charset="0"/>
                <a:cs typeface="Verdana" panose="020B0604030504040204" pitchFamily="34" charset="0"/>
              </a:rPr>
              <a:t>slip,marina</a:t>
            </a:r>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petrol station.</a:t>
            </a:r>
          </a:p>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Garrison House </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Grounds for residents not festivals, remove inflatables in Garrison Grounds, permanent camping/showers in Garrison, improve Garrison Grounds.</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Make the Garrison provide what the people want, fairground to back of Garrison/tennis courts to front.</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endParaRPr lang="en-GB" sz="2400" dirty="0"/>
          </a:p>
          <a:p>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609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par>
                          <p:cTn id="28" fill="hold">
                            <p:stCondLst>
                              <p:cond delay="11000"/>
                            </p:stCondLst>
                            <p:childTnLst>
                              <p:par>
                                <p:cTn id="29" presetID="22" presetClass="entr" presetSubtype="2"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righ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88490"/>
            <a:ext cx="8898193" cy="943897"/>
          </a:xfrm>
        </p:spPr>
        <p:txBody>
          <a:bodyPr>
            <a:normAutofit/>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p>
        </p:txBody>
      </p:sp>
      <p:sp>
        <p:nvSpPr>
          <p:cNvPr id="3" name="Content Placeholder 2"/>
          <p:cNvSpPr>
            <a:spLocks noGrp="1"/>
          </p:cNvSpPr>
          <p:nvPr>
            <p:ph idx="1"/>
          </p:nvPr>
        </p:nvSpPr>
        <p:spPr>
          <a:xfrm>
            <a:off x="176981" y="1111045"/>
            <a:ext cx="8809703" cy="5574890"/>
          </a:xfrm>
        </p:spPr>
        <p:txBody>
          <a:bodyPr>
            <a:normAutofit/>
          </a:bodyPr>
          <a:lstStyle/>
          <a:p>
            <a:r>
              <a:rPr lang="en-US" sz="3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Tourism</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Improve local pathways, more small scale festivals, Celtic music festival,	fewer festivals, walks/wild life talks/day trips .</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Arts and craft fairs, history/geology walks, town walks, model boating, country/falconry show, themed holidays.</a:t>
            </a:r>
          </a:p>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Ferry</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Later ferries, better ferry service, keep bus on when ferry cancelled.</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84587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 y="29498"/>
            <a:ext cx="9311148" cy="462115"/>
          </a:xfrm>
        </p:spPr>
        <p:txBody>
          <a:bodyPr>
            <a:normAutofit fontScale="90000"/>
          </a:bodyPr>
          <a:lstStyle/>
          <a:p>
            <a:r>
              <a:rPr lang="en-US"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Other common COMMENTS</a:t>
            </a:r>
            <a:endParaRPr lang="en-GB" dirty="0"/>
          </a:p>
        </p:txBody>
      </p:sp>
      <p:sp>
        <p:nvSpPr>
          <p:cNvPr id="3" name="Content Placeholder 2"/>
          <p:cNvSpPr>
            <a:spLocks noGrp="1"/>
          </p:cNvSpPr>
          <p:nvPr>
            <p:ph idx="1"/>
          </p:nvPr>
        </p:nvSpPr>
        <p:spPr>
          <a:xfrm>
            <a:off x="186813" y="521110"/>
            <a:ext cx="8839200" cy="6853084"/>
          </a:xfrm>
        </p:spPr>
        <p:txBody>
          <a:bodyPr>
            <a:normAutofit fontScale="40000" lnSpcReduction="20000"/>
          </a:bodyPr>
          <a:lstStyle/>
          <a:p>
            <a:r>
              <a:rPr lang="en-US" sz="7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Community</a:t>
            </a:r>
            <a:endParaRPr lang="en-GB" sz="7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Central Community Hub, more community consultation, community hub for all ages, new putting green on front. </a:t>
            </a:r>
          </a:p>
          <a:p>
            <a:r>
              <a:rPr lang="en-US"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Stop </a:t>
            </a:r>
            <a:r>
              <a:rPr lang="en-US" sz="6000" b="1" i="1" dirty="0" err="1">
                <a:solidFill>
                  <a:srgbClr val="FFFF00"/>
                </a:solidFill>
                <a:effectLst/>
                <a:latin typeface="Verdana" panose="020B0604030504040204" pitchFamily="34" charset="0"/>
                <a:ea typeface="Verdana" panose="020B0604030504040204" pitchFamily="34" charset="0"/>
                <a:cs typeface="Verdana" panose="020B0604030504040204" pitchFamily="34" charset="0"/>
              </a:rPr>
              <a:t>organisations</a:t>
            </a:r>
            <a:r>
              <a:rPr lang="en-US"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doing things for their own  benefit instead of for the Community.</a:t>
            </a:r>
            <a:endParaRPr lang="en-GB"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endParaRPr lang="en-US" sz="2800" b="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US" sz="7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Services</a:t>
            </a:r>
          </a:p>
          <a:p>
            <a:r>
              <a:rPr lang="en-US"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Dump/recycling site, better Broadband,	street lighting, better island drainage.</a:t>
            </a:r>
            <a:r>
              <a:rPr lang="en-US" sz="4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p>
          <a:p>
            <a:endParaRPr lang="en-US" sz="4400" b="1" u="sng"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7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Infrastructure</a:t>
            </a:r>
            <a:endParaRPr lang="en-GB" sz="7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60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r>
              <a:rPr lang="en-US"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More housing, local tradespeople, houses for over 55’s with clubhouse, jetties/pontoons</a:t>
            </a:r>
            <a:r>
              <a:rPr lang="en-GB" sz="60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7229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1000"/>
                                        <p:tgtEl>
                                          <p:spTgt spid="3">
                                            <p:txEl>
                                              <p:pRg st="4" end="4"/>
                                            </p:txEl>
                                          </p:spTgt>
                                        </p:tgtEl>
                                      </p:cBhvr>
                                    </p:animEffect>
                                  </p:childTnLst>
                                </p:cTn>
                              </p:par>
                            </p:childTnLst>
                          </p:cTn>
                        </p:par>
                        <p:par>
                          <p:cTn id="24" fill="hold">
                            <p:stCondLst>
                              <p:cond delay="9000"/>
                            </p:stCondLst>
                            <p:childTnLst>
                              <p:par>
                                <p:cTn id="25" presetID="22" presetClass="entr" presetSubtype="2"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1000"/>
                                        <p:tgtEl>
                                          <p:spTgt spid="3">
                                            <p:txEl>
                                              <p:pRg st="5" end="5"/>
                                            </p:txEl>
                                          </p:spTgt>
                                        </p:tgtEl>
                                      </p:cBhvr>
                                    </p:animEffect>
                                  </p:childTnLst>
                                </p:cTn>
                              </p:par>
                            </p:childTnLst>
                          </p:cTn>
                        </p:par>
                        <p:par>
                          <p:cTn id="28" fill="hold">
                            <p:stCondLst>
                              <p:cond delay="11000"/>
                            </p:stCondLst>
                            <p:childTnLst>
                              <p:par>
                                <p:cTn id="29" presetID="22" presetClass="entr" presetSubtype="2" fill="hold" nodeType="afterEffect">
                                  <p:stCondLst>
                                    <p:cond delay="100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right)">
                                      <p:cBhvr>
                                        <p:cTn id="31" dur="1000"/>
                                        <p:tgtEl>
                                          <p:spTgt spid="3">
                                            <p:txEl>
                                              <p:pRg st="7" end="7"/>
                                            </p:txEl>
                                          </p:spTgt>
                                        </p:tgtEl>
                                      </p:cBhvr>
                                    </p:animEffect>
                                  </p:childTnLst>
                                </p:cTn>
                              </p:par>
                            </p:childTnLst>
                          </p:cTn>
                        </p:par>
                        <p:par>
                          <p:cTn id="32" fill="hold">
                            <p:stCondLst>
                              <p:cond delay="13000"/>
                            </p:stCondLst>
                            <p:childTnLst>
                              <p:par>
                                <p:cTn id="33" presetID="22" presetClass="entr" presetSubtype="2" fill="hold" nodeType="afterEffect">
                                  <p:stCondLst>
                                    <p:cond delay="100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right)">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88492"/>
            <a:ext cx="7765321" cy="639096"/>
          </a:xfrm>
        </p:spPr>
        <p:txBody>
          <a:bodyPr/>
          <a:lstStyle/>
          <a:p>
            <a:r>
              <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General comments</a:t>
            </a:r>
          </a:p>
        </p:txBody>
      </p:sp>
      <p:sp>
        <p:nvSpPr>
          <p:cNvPr id="3" name="Content Placeholder 2"/>
          <p:cNvSpPr>
            <a:spLocks noGrp="1"/>
          </p:cNvSpPr>
          <p:nvPr>
            <p:ph idx="1"/>
          </p:nvPr>
        </p:nvSpPr>
        <p:spPr>
          <a:xfrm>
            <a:off x="206477" y="629264"/>
            <a:ext cx="8819536" cy="5928852"/>
          </a:xfrm>
        </p:spPr>
        <p:txBody>
          <a:bodyPr>
            <a:noAutofit/>
          </a:bodyPr>
          <a:lstStyle/>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Clear up the dog mess, stop Social Care people being housed here,  Resident GP,  shops should be open all year, more kids entertainment to encourage families.</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Re-instate Kames Bay toilets, community meal sharing for all ages, youth activities, Screen Machine more often, better understanding of </a:t>
            </a:r>
            <a:r>
              <a:rPr lang="en-US" sz="2400" b="1" i="1" dirty="0" err="1">
                <a:solidFill>
                  <a:srgbClr val="FFFF00"/>
                </a:solidFill>
                <a:effectLst/>
                <a:latin typeface="Verdana" panose="020B0604030504040204" pitchFamily="34" charset="0"/>
                <a:ea typeface="Verdana" panose="020B0604030504040204" pitchFamily="34" charset="0"/>
                <a:cs typeface="Verdana" panose="020B0604030504040204" pitchFamily="34" charset="0"/>
              </a:rPr>
              <a:t>Hunterston</a:t>
            </a:r>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decisions.</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Ban non resident cars, limit visitor car numbers, charge for parking on the sea front.</a:t>
            </a:r>
          </a:p>
          <a:p>
            <a:r>
              <a:rPr lang="en-US"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Camp site/Glamping,  sort out pavements, get rid of plastic flowers tied to benches, we need a Theatre.</a:t>
            </a:r>
            <a:endPar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19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angelamccallum:Desktop:Question 5.pdf"/>
          <p:cNvPicPr/>
          <p:nvPr/>
        </p:nvPicPr>
        <p:blipFill>
          <a:blip r:embed="rId2">
            <a:extLst>
              <a:ext uri="{28A0092B-C50C-407E-A947-70E740481C1C}">
                <a14:useLocalDpi xmlns:a14="http://schemas.microsoft.com/office/drawing/2010/main" val="0"/>
              </a:ext>
            </a:extLst>
          </a:blip>
          <a:srcRect/>
          <a:stretch>
            <a:fillRect/>
          </a:stretch>
        </p:blipFill>
        <p:spPr bwMode="auto">
          <a:xfrm>
            <a:off x="-1024265" y="-215562"/>
            <a:ext cx="11171155" cy="7294788"/>
          </a:xfrm>
          <a:prstGeom prst="rect">
            <a:avLst/>
          </a:prstGeom>
          <a:noFill/>
          <a:ln>
            <a:noFill/>
          </a:ln>
        </p:spPr>
      </p:pic>
    </p:spTree>
    <p:extLst>
      <p:ext uri="{BB962C8B-B14F-4D97-AF65-F5344CB8AC3E}">
        <p14:creationId xmlns:p14="http://schemas.microsoft.com/office/powerpoint/2010/main" val="288496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C Questionnaire responses April 2018 - Chart6-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2" y="-373628"/>
            <a:ext cx="9927112" cy="7502015"/>
          </a:xfrm>
          <a:prstGeom prst="rect">
            <a:avLst/>
          </a:prstGeom>
        </p:spPr>
      </p:pic>
    </p:spTree>
    <p:extLst>
      <p:ext uri="{BB962C8B-B14F-4D97-AF65-F5344CB8AC3E}">
        <p14:creationId xmlns:p14="http://schemas.microsoft.com/office/powerpoint/2010/main" val="217284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0" y="239064"/>
            <a:ext cx="9144000" cy="6505865"/>
          </a:xfrm>
          <a:prstGeom prst="rect">
            <a:avLst/>
          </a:prstGeom>
          <a:noFill/>
          <a:ln>
            <a:noFill/>
          </a:ln>
        </p:spPr>
      </p:pic>
    </p:spTree>
    <p:extLst>
      <p:ext uri="{BB962C8B-B14F-4D97-AF65-F5344CB8AC3E}">
        <p14:creationId xmlns:p14="http://schemas.microsoft.com/office/powerpoint/2010/main" val="3344852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44129" y="816077"/>
            <a:ext cx="8495071" cy="5810865"/>
          </a:xfrm>
        </p:spPr>
        <p:txBody>
          <a:bodyPr>
            <a:normAutofit/>
          </a:bodyPr>
          <a:lstStyle/>
          <a:p>
            <a:pPr lvl="0"/>
            <a:r>
              <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WHY IS MILLPORT SPECIAL? </a:t>
            </a:r>
          </a:p>
          <a:p>
            <a:pPr lvl="0"/>
            <a:endPar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endParaRP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Community, scenery, safe/low crime.</a:t>
            </a:r>
          </a:p>
          <a:p>
            <a:pPr marL="0" indent="0">
              <a:buNone/>
            </a:pPr>
            <a:r>
              <a:rPr lang="en-GB"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p>
          <a:p>
            <a:pPr lvl="0"/>
            <a:r>
              <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HOW CAN THE ECONOMY OF THE ISLAND BE IMPROVED FOR THE RESIDENTS?</a:t>
            </a:r>
          </a:p>
          <a:p>
            <a:pPr lvl="0"/>
            <a:endPar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endParaRPr>
          </a:p>
          <a:p>
            <a:r>
              <a:rPr lang="en-GB"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Marina, encourage enterprise, tourism events.</a:t>
            </a:r>
          </a:p>
          <a:p>
            <a:pPr lvl="0"/>
            <a:r>
              <a:rPr lang="en-GB"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p>
          <a:p>
            <a:endParaRPr lang="en-GB"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93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2" presetClass="entr" presetSubtype="2"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right)">
                                      <p:cBhvr>
                                        <p:cTn id="11" dur="1000"/>
                                        <p:tgtEl>
                                          <p:spTgt spid="3">
                                            <p:txEl>
                                              <p:pRg st="2" end="2"/>
                                            </p:txEl>
                                          </p:spTgt>
                                        </p:tgtEl>
                                      </p:cBhvr>
                                    </p:animEffect>
                                  </p:childTnLst>
                                </p:cTn>
                              </p:par>
                            </p:childTnLst>
                          </p:cTn>
                        </p:par>
                        <p:par>
                          <p:cTn id="12" fill="hold">
                            <p:stCondLst>
                              <p:cond delay="4000"/>
                            </p:stCondLst>
                            <p:childTnLst>
                              <p:par>
                                <p:cTn id="13" presetID="22" presetClass="entr" presetSubtype="2"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right)">
                                      <p:cBhvr>
                                        <p:cTn id="15" dur="1000"/>
                                        <p:tgtEl>
                                          <p:spTgt spid="3">
                                            <p:txEl>
                                              <p:pRg st="3" end="3"/>
                                            </p:txEl>
                                          </p:spTgt>
                                        </p:tgtEl>
                                      </p:cBhvr>
                                    </p:animEffect>
                                  </p:childTnLst>
                                </p:cTn>
                              </p:par>
                            </p:childTnLst>
                          </p:cTn>
                        </p:par>
                        <p:par>
                          <p:cTn id="16" fill="hold">
                            <p:stCondLst>
                              <p:cond delay="6000"/>
                            </p:stCondLst>
                            <p:childTnLst>
                              <p:par>
                                <p:cTn id="17" presetID="6" presetClass="entr" presetSubtype="16"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par>
                          <p:cTn id="20" fill="hold">
                            <p:stCondLst>
                              <p:cond delay="9000"/>
                            </p:stCondLst>
                            <p:childTnLst>
                              <p:par>
                                <p:cTn id="21" presetID="22" presetClass="entr" presetSubtype="2" fill="hold"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right)">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346" y="363793"/>
            <a:ext cx="7765322" cy="6076335"/>
          </a:xfrm>
        </p:spPr>
        <p:txBody>
          <a:bodyPr/>
          <a:lstStyle/>
          <a:p>
            <a:endParaRPr lang="en-GB" dirty="0"/>
          </a:p>
        </p:txBody>
      </p:sp>
      <p:sp>
        <p:nvSpPr>
          <p:cNvPr id="4" name="Rectangle 3"/>
          <p:cNvSpPr/>
          <p:nvPr/>
        </p:nvSpPr>
        <p:spPr>
          <a:xfrm>
            <a:off x="570271" y="363793"/>
            <a:ext cx="8062452" cy="5847755"/>
          </a:xfrm>
          <a:prstGeom prst="rect">
            <a:avLst/>
          </a:prstGeom>
        </p:spPr>
        <p:txBody>
          <a:bodyPr wrap="square">
            <a:spAutoFit/>
          </a:bodyPr>
          <a:lstStyle/>
          <a:p>
            <a:pPr lvl="0"/>
            <a:r>
              <a:rPr lang="en-GB" sz="2800" b="1" dirty="0">
                <a:solidFill>
                  <a:srgbClr val="00B0F0"/>
                </a:solidFill>
                <a:latin typeface="Verdana" panose="020B0604030504040204" pitchFamily="34" charset="0"/>
                <a:ea typeface="Verdana" panose="020B0604030504040204" pitchFamily="34" charset="0"/>
                <a:cs typeface="Verdana" panose="020B0604030504040204" pitchFamily="34" charset="0"/>
              </a:rPr>
              <a:t>FACILITIES TO INTRODUCE OR IMPROVE ?</a:t>
            </a:r>
          </a:p>
          <a:p>
            <a:r>
              <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Roads ,  multi purpose hall, rescue Town Hall.</a:t>
            </a:r>
          </a:p>
          <a:p>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p>
          <a:p>
            <a:pPr lvl="0"/>
            <a:r>
              <a:rPr lang="en-GB" sz="2800" b="1" dirty="0">
                <a:solidFill>
                  <a:srgbClr val="00B0F0"/>
                </a:solidFill>
                <a:latin typeface="Verdana" panose="020B0604030504040204" pitchFamily="34" charset="0"/>
                <a:ea typeface="Verdana" panose="020B0604030504040204" pitchFamily="34" charset="0"/>
                <a:cs typeface="Verdana" panose="020B0604030504040204" pitchFamily="34" charset="0"/>
              </a:rPr>
              <a:t>CYCLE PATH CONSULTATION?</a:t>
            </a:r>
          </a:p>
          <a:p>
            <a:pPr lvl="0"/>
            <a:r>
              <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No = 44.5 %   Yes = 42.9%  </a:t>
            </a:r>
          </a:p>
          <a:p>
            <a:pPr lvl="0"/>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 Clearer Signs Needed/To Ferry Only/One Way Car System.</a:t>
            </a:r>
          </a:p>
          <a:p>
            <a:pPr lvl="0"/>
            <a:endParaRPr lang="en-GB" sz="2400" b="1" i="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endParaRPr lang="en-GB" sz="2400" b="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r>
              <a:rPr lang="en-GB" sz="2800" b="1" dirty="0">
                <a:solidFill>
                  <a:srgbClr val="00B0F0"/>
                </a:solidFill>
                <a:latin typeface="Verdana" panose="020B0604030504040204" pitchFamily="34" charset="0"/>
                <a:ea typeface="Verdana" panose="020B0604030504040204" pitchFamily="34" charset="0"/>
                <a:cs typeface="Verdana" panose="020B0604030504040204" pitchFamily="34" charset="0"/>
              </a:rPr>
              <a:t>COMMUNITY ACTION PLAN – WHAT SHOULD IT INCLUDE?</a:t>
            </a:r>
          </a:p>
          <a:p>
            <a:r>
              <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GB"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Pier, multi purpose hall, rescue Town Hall.</a:t>
            </a:r>
            <a:r>
              <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p>
          <a:p>
            <a:endParaRPr lang="en-GB"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99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22" presetClass="entr" presetSubtype="2" fill="hold"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right)">
                                      <p:cBhvr>
                                        <p:cTn id="11" dur="1000"/>
                                        <p:tgtEl>
                                          <p:spTgt spid="4">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circle(in)">
                                      <p:cBhvr>
                                        <p:cTn id="15" dur="2000"/>
                                        <p:tgtEl>
                                          <p:spTgt spid="4">
                                            <p:txEl>
                                              <p:pRg st="3" end="3"/>
                                            </p:txEl>
                                          </p:spTgt>
                                        </p:tgtEl>
                                      </p:cBhvr>
                                    </p:animEffect>
                                  </p:childTnLst>
                                </p:cTn>
                              </p:par>
                            </p:childTnLst>
                          </p:cTn>
                        </p:par>
                        <p:par>
                          <p:cTn id="16" fill="hold">
                            <p:stCondLst>
                              <p:cond delay="7000"/>
                            </p:stCondLst>
                            <p:childTnLst>
                              <p:par>
                                <p:cTn id="17" presetID="22" presetClass="entr" presetSubtype="2" fill="hold" nodeType="afterEffect">
                                  <p:stCondLst>
                                    <p:cond delay="1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right)">
                                      <p:cBhvr>
                                        <p:cTn id="19" dur="1000"/>
                                        <p:tgtEl>
                                          <p:spTgt spid="4">
                                            <p:txEl>
                                              <p:pRg st="4" end="4"/>
                                            </p:txEl>
                                          </p:spTgt>
                                        </p:tgtEl>
                                      </p:cBhvr>
                                    </p:animEffect>
                                  </p:childTnLst>
                                </p:cTn>
                              </p:par>
                            </p:childTnLst>
                          </p:cTn>
                        </p:par>
                        <p:par>
                          <p:cTn id="20" fill="hold">
                            <p:stCondLst>
                              <p:cond delay="9000"/>
                            </p:stCondLst>
                            <p:childTnLst>
                              <p:par>
                                <p:cTn id="21" presetID="22" presetClass="entr" presetSubtype="2" fill="hold" nodeType="afterEffect">
                                  <p:stCondLst>
                                    <p:cond delay="100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right)">
                                      <p:cBhvr>
                                        <p:cTn id="23" dur="1000"/>
                                        <p:tgtEl>
                                          <p:spTgt spid="4">
                                            <p:txEl>
                                              <p:pRg st="5" end="5"/>
                                            </p:txEl>
                                          </p:spTgt>
                                        </p:tgtEl>
                                      </p:cBhvr>
                                    </p:animEffect>
                                  </p:childTnLst>
                                </p:cTn>
                              </p:par>
                            </p:childTnLst>
                          </p:cTn>
                        </p:par>
                        <p:par>
                          <p:cTn id="24" fill="hold">
                            <p:stCondLst>
                              <p:cond delay="11000"/>
                            </p:stCondLst>
                            <p:childTnLst>
                              <p:par>
                                <p:cTn id="25" presetID="6" presetClass="entr" presetSubtype="16" fill="hold" nodeType="afterEffect">
                                  <p:stCondLst>
                                    <p:cond delay="100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circle(in)">
                                      <p:cBhvr>
                                        <p:cTn id="27" dur="2000"/>
                                        <p:tgtEl>
                                          <p:spTgt spid="4">
                                            <p:txEl>
                                              <p:pRg st="8" end="8"/>
                                            </p:txEl>
                                          </p:spTgt>
                                        </p:tgtEl>
                                      </p:cBhvr>
                                    </p:animEffect>
                                  </p:childTnLst>
                                </p:cTn>
                              </p:par>
                            </p:childTnLst>
                          </p:cTn>
                        </p:par>
                        <p:par>
                          <p:cTn id="28" fill="hold">
                            <p:stCondLst>
                              <p:cond delay="14000"/>
                            </p:stCondLst>
                            <p:childTnLst>
                              <p:par>
                                <p:cTn id="29" presetID="22" presetClass="entr" presetSubtype="2" fill="hold" nodeType="afterEffect">
                                  <p:stCondLst>
                                    <p:cond delay="100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wipe(right)">
                                      <p:cBhvr>
                                        <p:cTn id="31"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81781" y="353961"/>
            <a:ext cx="8416413" cy="6017342"/>
          </a:xfrm>
        </p:spPr>
        <p:txBody>
          <a:bodyPr>
            <a:noAutofit/>
          </a:bodyPr>
          <a:lstStyle/>
          <a:p>
            <a:pPr marL="0" lvl="0" indent="0">
              <a:buNone/>
            </a:pPr>
            <a:r>
              <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NEW BUS ROUTE?</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Yes, to include a small bus = 48.4%.    </a:t>
            </a:r>
            <a:r>
              <a:rPr lang="en-GB" sz="1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No, to include roads too narrow= 43%.</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Unsure, need a pilot = 8.6%.</a:t>
            </a:r>
          </a:p>
          <a:p>
            <a:pPr marL="0" indent="0">
              <a:buNone/>
            </a:pPr>
            <a:endParaRPr lang="en-GB" sz="1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pPr lvl="0"/>
            <a:r>
              <a:rPr lang="en-GB"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CAMPER VAN RESTRICTIONS ?</a:t>
            </a:r>
          </a:p>
          <a:p>
            <a:r>
              <a:rPr lang="en-GB" sz="1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Yes – on front street = 28.4%.</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Yes - around the island =   11.9%.</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No – around the island =  13.4%.</a:t>
            </a:r>
          </a:p>
          <a:p>
            <a:r>
              <a:rPr lang="en-GB" sz="2400" b="1" i="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Dedicated” pay for” site = 39.6%.</a:t>
            </a:r>
          </a:p>
        </p:txBody>
      </p:sp>
    </p:spTree>
    <p:extLst>
      <p:ext uri="{BB962C8B-B14F-4D97-AF65-F5344CB8AC3E}">
        <p14:creationId xmlns:p14="http://schemas.microsoft.com/office/powerpoint/2010/main" val="12993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000"/>
                            </p:stCondLst>
                            <p:childTnLst>
                              <p:par>
                                <p:cTn id="9" presetID="22" presetClass="entr" presetSubtype="2"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1000"/>
                                        <p:tgtEl>
                                          <p:spTgt spid="3">
                                            <p:txEl>
                                              <p:pRg st="1" end="1"/>
                                            </p:txEl>
                                          </p:spTgt>
                                        </p:tgtEl>
                                      </p:cBhvr>
                                    </p:animEffect>
                                  </p:childTnLst>
                                </p:cTn>
                              </p:par>
                            </p:childTnLst>
                          </p:cTn>
                        </p:par>
                        <p:par>
                          <p:cTn id="12" fill="hold">
                            <p:stCondLst>
                              <p:cond delay="5000"/>
                            </p:stCondLst>
                            <p:childTnLst>
                              <p:par>
                                <p:cTn id="13" presetID="22" presetClass="entr" presetSubtype="2"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1000"/>
                                        <p:tgtEl>
                                          <p:spTgt spid="3">
                                            <p:txEl>
                                              <p:pRg st="2" end="2"/>
                                            </p:txEl>
                                          </p:spTgt>
                                        </p:tgtEl>
                                      </p:cBhvr>
                                    </p:animEffect>
                                  </p:childTnLst>
                                </p:cTn>
                              </p:par>
                            </p:childTnLst>
                          </p:cTn>
                        </p:par>
                        <p:par>
                          <p:cTn id="16" fill="hold">
                            <p:stCondLst>
                              <p:cond delay="7000"/>
                            </p:stCondLst>
                            <p:childTnLst>
                              <p:par>
                                <p:cTn id="17" presetID="22" presetClass="entr" presetSubtype="2"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right)">
                                      <p:cBhvr>
                                        <p:cTn id="19" dur="1000"/>
                                        <p:tgtEl>
                                          <p:spTgt spid="3">
                                            <p:txEl>
                                              <p:pRg st="3" end="3"/>
                                            </p:txEl>
                                          </p:spTgt>
                                        </p:tgtEl>
                                      </p:cBhvr>
                                    </p:animEffect>
                                  </p:childTnLst>
                                </p:cTn>
                              </p:par>
                            </p:childTnLst>
                          </p:cTn>
                        </p:par>
                        <p:par>
                          <p:cTn id="20" fill="hold">
                            <p:stCondLst>
                              <p:cond delay="9000"/>
                            </p:stCondLst>
                            <p:childTnLst>
                              <p:par>
                                <p:cTn id="21" presetID="6" presetClass="entr" presetSubtype="16"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par>
                          <p:cTn id="24" fill="hold">
                            <p:stCondLst>
                              <p:cond delay="12000"/>
                            </p:stCondLst>
                            <p:childTnLst>
                              <p:par>
                                <p:cTn id="25" presetID="22" presetClass="entr" presetSubtype="2" fill="hold"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right)">
                                      <p:cBhvr>
                                        <p:cTn id="27" dur="1000"/>
                                        <p:tgtEl>
                                          <p:spTgt spid="3">
                                            <p:txEl>
                                              <p:pRg st="6" end="6"/>
                                            </p:txEl>
                                          </p:spTgt>
                                        </p:tgtEl>
                                      </p:cBhvr>
                                    </p:animEffect>
                                  </p:childTnLst>
                                </p:cTn>
                              </p:par>
                            </p:childTnLst>
                          </p:cTn>
                        </p:par>
                        <p:par>
                          <p:cTn id="28" fill="hold">
                            <p:stCondLst>
                              <p:cond delay="14000"/>
                            </p:stCondLst>
                            <p:childTnLst>
                              <p:par>
                                <p:cTn id="29" presetID="22" presetClass="entr" presetSubtype="2" fill="hold" nodeType="afterEffect">
                                  <p:stCondLst>
                                    <p:cond delay="100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right)">
                                      <p:cBhvr>
                                        <p:cTn id="31" dur="1000"/>
                                        <p:tgtEl>
                                          <p:spTgt spid="3">
                                            <p:txEl>
                                              <p:pRg st="7" end="7"/>
                                            </p:txEl>
                                          </p:spTgt>
                                        </p:tgtEl>
                                      </p:cBhvr>
                                    </p:animEffect>
                                  </p:childTnLst>
                                </p:cTn>
                              </p:par>
                            </p:childTnLst>
                          </p:cTn>
                        </p:par>
                        <p:par>
                          <p:cTn id="32" fill="hold">
                            <p:stCondLst>
                              <p:cond delay="16000"/>
                            </p:stCondLst>
                            <p:childTnLst>
                              <p:par>
                                <p:cTn id="33" presetID="22" presetClass="entr" presetSubtype="2" fill="hold" nodeType="afterEffect">
                                  <p:stCondLst>
                                    <p:cond delay="100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right)">
                                      <p:cBhvr>
                                        <p:cTn id="35" dur="1000"/>
                                        <p:tgtEl>
                                          <p:spTgt spid="3">
                                            <p:txEl>
                                              <p:pRg st="8" end="8"/>
                                            </p:txEl>
                                          </p:spTgt>
                                        </p:tgtEl>
                                      </p:cBhvr>
                                    </p:animEffect>
                                  </p:childTnLst>
                                </p:cTn>
                              </p:par>
                            </p:childTnLst>
                          </p:cTn>
                        </p:par>
                        <p:par>
                          <p:cTn id="36" fill="hold">
                            <p:stCondLst>
                              <p:cond delay="18000"/>
                            </p:stCondLst>
                            <p:childTnLst>
                              <p:par>
                                <p:cTn id="37" presetID="22" presetClass="entr" presetSubtype="2" fill="hold" nodeType="afterEffect">
                                  <p:stCondLst>
                                    <p:cond delay="10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right)">
                                      <p:cBhvr>
                                        <p:cTn id="3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89" y="147485"/>
            <a:ext cx="7765321" cy="1326321"/>
          </a:xfrm>
        </p:spPr>
        <p:txBody>
          <a:bodyPr/>
          <a:lstStyle/>
          <a:p>
            <a:endParaRPr lang="en-GB" dirty="0"/>
          </a:p>
        </p:txBody>
      </p:sp>
      <p:sp>
        <p:nvSpPr>
          <p:cNvPr id="3" name="Content Placeholder 2"/>
          <p:cNvSpPr>
            <a:spLocks noGrp="1"/>
          </p:cNvSpPr>
          <p:nvPr>
            <p:ph idx="1"/>
          </p:nvPr>
        </p:nvSpPr>
        <p:spPr>
          <a:xfrm>
            <a:off x="773836" y="841934"/>
            <a:ext cx="7765322" cy="5125729"/>
          </a:xfrm>
        </p:spPr>
        <p:txBody>
          <a:bodyPr>
            <a:noAutofit/>
          </a:bodyPr>
          <a:lstStyle/>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With cutbacks in Local Authority services it is vital to promote people coming together in new ways to develop </a:t>
            </a:r>
            <a:r>
              <a:rPr lang="en-US"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and</a:t>
            </a:r>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 empower their community.</a:t>
            </a:r>
          </a:p>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The questionnaire is the springboard for inclusion of all residents making sure their voice is heard and for the promotion of self help going forward.</a:t>
            </a:r>
            <a:br>
              <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rPr>
            </a:br>
            <a:endParaRPr lang="en-GB"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18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47486"/>
            <a:ext cx="7765321" cy="117986"/>
          </a:xfrm>
        </p:spPr>
        <p:txBody>
          <a:bodyPr>
            <a:normAutofit fontScale="90000"/>
          </a:bodyPr>
          <a:lstStyle/>
          <a:p>
            <a:endParaRPr lang="en-GB" dirty="0"/>
          </a:p>
        </p:txBody>
      </p:sp>
      <p:sp>
        <p:nvSpPr>
          <p:cNvPr id="3" name="Content Placeholder 2"/>
          <p:cNvSpPr>
            <a:spLocks noGrp="1"/>
          </p:cNvSpPr>
          <p:nvPr>
            <p:ph idx="1"/>
          </p:nvPr>
        </p:nvSpPr>
        <p:spPr>
          <a:xfrm>
            <a:off x="370713" y="206479"/>
            <a:ext cx="8576641" cy="6518785"/>
          </a:xfrm>
        </p:spPr>
        <p:txBody>
          <a:bodyPr>
            <a:normAutofit/>
          </a:bodyPr>
          <a:lstStyle/>
          <a:p>
            <a:r>
              <a:rPr lang="en-GB" sz="30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NEXT STEPS???</a:t>
            </a:r>
          </a:p>
          <a:p>
            <a:pPr lvl="0"/>
            <a:r>
              <a:rPr lang="en-GB" sz="2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 Possibly form a community action group.  We already have offers of help from two holiday home owners and several indications from residents.</a:t>
            </a:r>
          </a:p>
          <a:p>
            <a:endParaRPr lang="en-GB" sz="2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AutoNum type="arabicPeriod" startAt="2"/>
            </a:pPr>
            <a:r>
              <a:rPr lang="en-GB" sz="2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Possibly write a community action plan </a:t>
            </a:r>
            <a:r>
              <a:rPr lang="mr-IN" sz="2600" b="1" dirty="0">
                <a:solidFill>
                  <a:srgbClr val="FFFF00"/>
                </a:solidFill>
                <a:effectLst/>
                <a:latin typeface="Verdana" panose="020B0604030504040204" pitchFamily="34" charset="0"/>
                <a:ea typeface="Verdana" panose="020B0604030504040204" pitchFamily="34" charset="0"/>
              </a:rPr>
              <a:t>–</a:t>
            </a:r>
            <a:r>
              <a:rPr lang="en-GB" sz="2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for small up to large scale  projects. </a:t>
            </a:r>
          </a:p>
          <a:p>
            <a:pPr marL="0" indent="0">
              <a:buNone/>
            </a:pPr>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Anyone is welcome to email </a:t>
            </a:r>
            <a:r>
              <a:rPr lang="en-GB" sz="2400" b="1" u="sng" dirty="0">
                <a:solidFill>
                  <a:srgbClr val="FFFF00"/>
                </a:solidFill>
                <a:effectLst/>
                <a:latin typeface="Verdana" panose="020B0604030504040204" pitchFamily="34" charset="0"/>
                <a:ea typeface="Verdana" panose="020B0604030504040204" pitchFamily="34" charset="0"/>
                <a:cs typeface="Verdana" panose="020B0604030504040204" pitchFamily="34" charset="0"/>
                <a:hlinkClick r:id="rId2"/>
              </a:rPr>
              <a:t>CumbraeCcouncil@gmail.com</a:t>
            </a:r>
            <a:r>
              <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if they wish to have an electronic version of this presentation.</a:t>
            </a:r>
          </a:p>
          <a:p>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endParaRPr lang="en-GB"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370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000"/>
                            </p:stCondLst>
                            <p:childTnLst>
                              <p:par>
                                <p:cTn id="9" presetID="22" presetClass="entr" presetSubtype="2"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1000"/>
                                        <p:tgtEl>
                                          <p:spTgt spid="3">
                                            <p:txEl>
                                              <p:pRg st="1" end="1"/>
                                            </p:txEl>
                                          </p:spTgt>
                                        </p:tgtEl>
                                      </p:cBhvr>
                                    </p:animEffect>
                                  </p:childTnLst>
                                </p:cTn>
                              </p:par>
                            </p:childTnLst>
                          </p:cTn>
                        </p:par>
                        <p:par>
                          <p:cTn id="12" fill="hold">
                            <p:stCondLst>
                              <p:cond delay="5000"/>
                            </p:stCondLst>
                            <p:childTnLst>
                              <p:par>
                                <p:cTn id="13" presetID="22" presetClass="entr" presetSubtype="2"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right)">
                                      <p:cBhvr>
                                        <p:cTn id="15" dur="1000"/>
                                        <p:tgtEl>
                                          <p:spTgt spid="3">
                                            <p:txEl>
                                              <p:pRg st="3" end="3"/>
                                            </p:txEl>
                                          </p:spTgt>
                                        </p:tgtEl>
                                      </p:cBhvr>
                                    </p:animEffect>
                                  </p:childTnLst>
                                </p:cTn>
                              </p:par>
                            </p:childTnLst>
                          </p:cTn>
                        </p:par>
                        <p:par>
                          <p:cTn id="16" fill="hold">
                            <p:stCondLst>
                              <p:cond delay="7000"/>
                            </p:stCondLst>
                            <p:childTnLst>
                              <p:par>
                                <p:cTn id="17" presetID="16" presetClass="entr" presetSubtype="37" fill="hold" nodeType="after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outVertical)">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73" y="196646"/>
            <a:ext cx="7765321" cy="45719"/>
          </a:xfrm>
        </p:spPr>
        <p:txBody>
          <a:bodyPr>
            <a:normAutofit fontScale="90000"/>
          </a:bodyPr>
          <a:lstStyle/>
          <a:p>
            <a:endParaRPr lang="en-GB" dirty="0"/>
          </a:p>
        </p:txBody>
      </p:sp>
      <p:pic>
        <p:nvPicPr>
          <p:cNvPr id="4" name="Content Placeholder 3" descr="Millport%20Cumbrae%20(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0417" y="242365"/>
            <a:ext cx="8403166" cy="6302375"/>
          </a:xfrm>
        </p:spPr>
      </p:pic>
      <p:sp>
        <p:nvSpPr>
          <p:cNvPr id="5" name="TextBox 4"/>
          <p:cNvSpPr txBox="1"/>
          <p:nvPr/>
        </p:nvSpPr>
        <p:spPr>
          <a:xfrm>
            <a:off x="904568" y="383458"/>
            <a:ext cx="3411793" cy="461665"/>
          </a:xfrm>
          <a:prstGeom prst="rect">
            <a:avLst/>
          </a:prstGeom>
          <a:noFill/>
        </p:spPr>
        <p:txBody>
          <a:bodyPr wrap="square" rtlCol="0">
            <a:spAutoFit/>
          </a:bodyPr>
          <a:lstStyle/>
          <a:p>
            <a:r>
              <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rPr>
              <a:t>Questions ?</a:t>
            </a:r>
          </a:p>
        </p:txBody>
      </p:sp>
      <p:sp>
        <p:nvSpPr>
          <p:cNvPr id="6" name="TextBox 5"/>
          <p:cNvSpPr txBox="1"/>
          <p:nvPr/>
        </p:nvSpPr>
        <p:spPr>
          <a:xfrm>
            <a:off x="587025" y="5889522"/>
            <a:ext cx="8773583" cy="461665"/>
          </a:xfrm>
          <a:prstGeom prst="rect">
            <a:avLst/>
          </a:prstGeom>
          <a:noFill/>
        </p:spPr>
        <p:txBody>
          <a:bodyPr wrap="square" rtlCol="0">
            <a:spAutoFit/>
          </a:bodyPr>
          <a:lstStyle/>
          <a:p>
            <a:r>
              <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rPr>
              <a:t>Thankyou for your support …..</a:t>
            </a:r>
            <a:r>
              <a:rPr lang="en-GB" sz="2400" b="1">
                <a:solidFill>
                  <a:srgbClr val="FFFF00"/>
                </a:solidFill>
                <a:latin typeface="Verdana" panose="020B0604030504040204" pitchFamily="34" charset="0"/>
                <a:ea typeface="Verdana" panose="020B0604030504040204" pitchFamily="34" charset="0"/>
                <a:cs typeface="Verdana" panose="020B0604030504040204" pitchFamily="34" charset="0"/>
              </a:rPr>
              <a:t>and goodnight.</a:t>
            </a:r>
            <a:endParaRPr lang="en-GB"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749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26142"/>
            <a:ext cx="7765321" cy="1111045"/>
          </a:xfrm>
        </p:spPr>
        <p:txBody>
          <a:bodyPr>
            <a:normAutofit/>
          </a:bodyPr>
          <a:lstStyle/>
          <a:p>
            <a:r>
              <a:rPr lang="en-GB" sz="3600"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CONSULTATION FORMAT</a:t>
            </a:r>
            <a:br>
              <a:rPr lang="en-GB" sz="3600" dirty="0">
                <a:solidFill>
                  <a:srgbClr val="FFFF00"/>
                </a:solidFill>
                <a:effectLst/>
                <a:latin typeface="Verdana" panose="020B0604030504040204" pitchFamily="34" charset="0"/>
                <a:ea typeface="Verdana" panose="020B0604030504040204" pitchFamily="34" charset="0"/>
                <a:cs typeface="Verdana" panose="020B0604030504040204" pitchFamily="34" charset="0"/>
              </a:rPr>
            </a:br>
            <a:endPar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22787" y="953728"/>
            <a:ext cx="8327923" cy="5742039"/>
          </a:xfrm>
        </p:spPr>
        <p:txBody>
          <a:bodyPr>
            <a:normAutofit lnSpcReduction="10000"/>
          </a:bodyPr>
          <a:lstStyle/>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A newsletter with accompanying questionnaire was put through all letterboxes on the Island (that could be found – some 1,250).  </a:t>
            </a: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It was also posted on Social Media and emailed if required.  </a:t>
            </a: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The local newspaper featured an article on the questionnaire.</a:t>
            </a: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Reminders were also published by the Press, by posters and by Social Media.  </a:t>
            </a:r>
            <a:b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br>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435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1000"/>
                                        <p:tgtEl>
                                          <p:spTgt spid="3">
                                            <p:txEl>
                                              <p:pRg st="2" end="2"/>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285138"/>
            <a:ext cx="8337754" cy="1032385"/>
          </a:xfrm>
        </p:spPr>
        <p:txBody>
          <a:bodyPr/>
          <a:lstStyle/>
          <a:p>
            <a:r>
              <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CONSULTATION RESPONSE</a:t>
            </a:r>
          </a:p>
        </p:txBody>
      </p:sp>
      <p:sp>
        <p:nvSpPr>
          <p:cNvPr id="3" name="Content Placeholder 2"/>
          <p:cNvSpPr>
            <a:spLocks noGrp="1"/>
          </p:cNvSpPr>
          <p:nvPr>
            <p:ph idx="1"/>
          </p:nvPr>
        </p:nvSpPr>
        <p:spPr>
          <a:xfrm>
            <a:off x="685346" y="1179871"/>
            <a:ext cx="7765322" cy="5161935"/>
          </a:xfrm>
        </p:spPr>
        <p:txBody>
          <a:bodyPr>
            <a:normAutofit fontScale="92500"/>
          </a:bodyPr>
          <a:lstStyle/>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105 responses were made.  </a:t>
            </a:r>
          </a:p>
          <a:p>
            <a:r>
              <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Given the fact that there are large amounts of holiday flats and empty accommodation, children will not have submitted a form, plus the fact that one form would have been submitted on behalf of many households, this reflects well with the National average of a 10-15% response rate for an external survey.</a:t>
            </a:r>
          </a:p>
          <a:p>
            <a:endParaRPr lang="en-GB" dirty="0"/>
          </a:p>
        </p:txBody>
      </p:sp>
    </p:spTree>
    <p:extLst>
      <p:ext uri="{BB962C8B-B14F-4D97-AF65-F5344CB8AC3E}">
        <p14:creationId xmlns:p14="http://schemas.microsoft.com/office/powerpoint/2010/main" val="19397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9498"/>
            <a:ext cx="7765321" cy="1326321"/>
          </a:xfrm>
        </p:spPr>
        <p:txBody>
          <a:bodyPr/>
          <a:lstStyle/>
          <a:p>
            <a:r>
              <a:rPr lang="en-GB"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CONSULTATION RESPONSE</a:t>
            </a:r>
            <a:endParaRPr lang="en-GB" dirty="0"/>
          </a:p>
        </p:txBody>
      </p:sp>
      <p:sp>
        <p:nvSpPr>
          <p:cNvPr id="3" name="Content Placeholder 2"/>
          <p:cNvSpPr>
            <a:spLocks noGrp="1"/>
          </p:cNvSpPr>
          <p:nvPr>
            <p:ph idx="1"/>
          </p:nvPr>
        </p:nvSpPr>
        <p:spPr>
          <a:xfrm>
            <a:off x="685346" y="1140542"/>
            <a:ext cx="7765322" cy="5565058"/>
          </a:xfrm>
        </p:spPr>
        <p:txBody>
          <a:bodyPr>
            <a:normAutofit lnSpcReduction="10000"/>
          </a:bodyPr>
          <a:lstStyle/>
          <a:p>
            <a:pPr lvl="0"/>
            <a:r>
              <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67% of these responses were from full time residents.</a:t>
            </a:r>
          </a:p>
          <a:p>
            <a:pPr marL="0" indent="0">
              <a:buNone/>
            </a:pPr>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pPr lvl="0"/>
            <a:r>
              <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12% of these responses were from part time residents.</a:t>
            </a:r>
          </a:p>
          <a:p>
            <a:pPr marL="0" indent="0">
              <a:buNone/>
            </a:pPr>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pPr lvl="0"/>
            <a:r>
              <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14% of these responses were from holiday home/caravan owners.</a:t>
            </a:r>
          </a:p>
          <a:p>
            <a:pPr marL="0" indent="0">
              <a:buNone/>
            </a:pPr>
            <a:endPar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pPr lvl="0"/>
            <a:r>
              <a:rPr lang="en-GB" sz="24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 7% of these responses were from full time resident business owners.</a:t>
            </a:r>
          </a:p>
          <a:p>
            <a:endParaRPr lang="en-GB" dirty="0"/>
          </a:p>
        </p:txBody>
      </p:sp>
    </p:spTree>
    <p:extLst>
      <p:ext uri="{BB962C8B-B14F-4D97-AF65-F5344CB8AC3E}">
        <p14:creationId xmlns:p14="http://schemas.microsoft.com/office/powerpoint/2010/main" val="4666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3000"/>
                            </p:stCondLst>
                            <p:childTnLst>
                              <p:par>
                                <p:cTn id="13" presetID="22" presetClass="entr" presetSubtype="2"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1000"/>
                                        <p:tgtEl>
                                          <p:spTgt spid="3">
                                            <p:txEl>
                                              <p:pRg st="2" end="2"/>
                                            </p:txEl>
                                          </p:spTgt>
                                        </p:tgtEl>
                                      </p:cBhvr>
                                    </p:animEffect>
                                  </p:childTnLst>
                                </p:cTn>
                              </p:par>
                            </p:childTnLst>
                          </p:cTn>
                        </p:par>
                        <p:par>
                          <p:cTn id="16" fill="hold">
                            <p:stCondLst>
                              <p:cond delay="5000"/>
                            </p:stCondLst>
                            <p:childTnLst>
                              <p:par>
                                <p:cTn id="17" presetID="22" presetClass="entr" presetSubtype="2"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right)">
                                      <p:cBhvr>
                                        <p:cTn id="19" dur="1000"/>
                                        <p:tgtEl>
                                          <p:spTgt spid="3">
                                            <p:txEl>
                                              <p:pRg st="4" end="4"/>
                                            </p:txEl>
                                          </p:spTgt>
                                        </p:tgtEl>
                                      </p:cBhvr>
                                    </p:animEffect>
                                  </p:childTnLst>
                                </p:cTn>
                              </p:par>
                            </p:childTnLst>
                          </p:cTn>
                        </p:par>
                        <p:par>
                          <p:cTn id="20" fill="hold">
                            <p:stCondLst>
                              <p:cond delay="7000"/>
                            </p:stCondLst>
                            <p:childTnLst>
                              <p:par>
                                <p:cTn id="21" presetID="22" presetClass="entr" presetSubtype="2" fill="hold"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right)">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757" y="274638"/>
            <a:ext cx="204832" cy="612908"/>
          </a:xfrm>
        </p:spPr>
        <p:txBody>
          <a:bodyPr>
            <a:normAutofit/>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268" b="1268"/>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56638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CC Questionnaire responses April 2018 - Chart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8" y="-394066"/>
            <a:ext cx="10107561" cy="7252066"/>
          </a:xfrm>
          <a:prstGeom prst="rect">
            <a:avLst/>
          </a:prstGeom>
        </p:spPr>
      </p:pic>
    </p:spTree>
    <p:extLst>
      <p:ext uri="{BB962C8B-B14F-4D97-AF65-F5344CB8AC3E}">
        <p14:creationId xmlns:p14="http://schemas.microsoft.com/office/powerpoint/2010/main" val="331018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57317"/>
            <a:ext cx="7765321" cy="127818"/>
          </a:xfrm>
        </p:spPr>
        <p:txBody>
          <a:bodyPr>
            <a:normAutofit fontScale="90000"/>
          </a:bodyPr>
          <a:lstStyle/>
          <a:p>
            <a:endParaRPr lang="en-GB" dirty="0"/>
          </a:p>
        </p:txBody>
      </p:sp>
      <p:sp>
        <p:nvSpPr>
          <p:cNvPr id="3" name="Content Placeholder 2"/>
          <p:cNvSpPr>
            <a:spLocks noGrp="1"/>
          </p:cNvSpPr>
          <p:nvPr>
            <p:ph idx="1"/>
          </p:nvPr>
        </p:nvSpPr>
        <p:spPr>
          <a:xfrm>
            <a:off x="685346" y="501445"/>
            <a:ext cx="7765322" cy="5958349"/>
          </a:xfrm>
        </p:spPr>
        <p:txBody>
          <a:bodyPr>
            <a:normAutofit fontScale="92500" lnSpcReduction="10000"/>
          </a:bodyPr>
          <a:lstStyle/>
          <a:p>
            <a:r>
              <a:rPr lang="en-US" sz="2800" b="1" dirty="0">
                <a:solidFill>
                  <a:srgbClr val="00B0F0"/>
                </a:solidFill>
                <a:effectLst/>
                <a:latin typeface="Verdana" panose="020B0604030504040204" pitchFamily="34" charset="0"/>
                <a:ea typeface="Verdana" panose="020B0604030504040204" pitchFamily="34" charset="0"/>
                <a:cs typeface="Verdana" panose="020B0604030504040204" pitchFamily="34" charset="0"/>
              </a:rPr>
              <a:t>How can the economy of the island be improved for the benefit of the residents?</a:t>
            </a:r>
          </a:p>
          <a:p>
            <a:endPar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17.6% want a marina.  </a:t>
            </a:r>
          </a:p>
          <a:p>
            <a:endPar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14.3% want to encourage some form of enterprise.</a:t>
            </a:r>
          </a:p>
          <a:p>
            <a:endPar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rPr>
              <a:t>13.2% want some form of tourist event.</a:t>
            </a:r>
          </a:p>
          <a:p>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a:p>
            <a:endParaRPr lang="en-GB" sz="28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26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6" presetClass="entr" presetSubtype="16" fill="hold"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3000"/>
                            </p:stCondLst>
                            <p:childTnLst>
                              <p:par>
                                <p:cTn id="12" presetID="22" presetClass="entr" presetSubtype="2" fill="hold"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right)">
                                      <p:cBhvr>
                                        <p:cTn id="14" dur="1000"/>
                                        <p:tgtEl>
                                          <p:spTgt spid="3">
                                            <p:txEl>
                                              <p:pRg st="2" end="2"/>
                                            </p:txEl>
                                          </p:spTgt>
                                        </p:tgtEl>
                                      </p:cBhvr>
                                    </p:animEffect>
                                  </p:childTnLst>
                                </p:cTn>
                              </p:par>
                            </p:childTnLst>
                          </p:cTn>
                        </p:par>
                        <p:par>
                          <p:cTn id="15" fill="hold">
                            <p:stCondLst>
                              <p:cond delay="5000"/>
                            </p:stCondLst>
                            <p:childTnLst>
                              <p:par>
                                <p:cTn id="16" presetID="22" presetClass="entr" presetSubtype="2" fill="hold" nodeType="after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right)">
                                      <p:cBhvr>
                                        <p:cTn id="18" dur="1000"/>
                                        <p:tgtEl>
                                          <p:spTgt spid="3">
                                            <p:txEl>
                                              <p:pRg st="4" end="4"/>
                                            </p:txEl>
                                          </p:spTgt>
                                        </p:tgtEl>
                                      </p:cBhvr>
                                    </p:animEffect>
                                  </p:childTnLst>
                                </p:cTn>
                              </p:par>
                            </p:childTnLst>
                          </p:cTn>
                        </p:par>
                        <p:par>
                          <p:cTn id="19" fill="hold">
                            <p:stCondLst>
                              <p:cond delay="7000"/>
                            </p:stCondLst>
                            <p:childTnLst>
                              <p:par>
                                <p:cTn id="20" presetID="22" presetClass="entr" presetSubtype="2" fill="hold" nodeType="afterEffect">
                                  <p:stCondLst>
                                    <p:cond delay="1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righ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0</TotalTime>
  <Words>1391</Words>
  <Application>Microsoft Office PowerPoint</Application>
  <PresentationFormat>On-screen Show (4:3)</PresentationFormat>
  <Paragraphs>154</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Bookman Old Style</vt:lpstr>
      <vt:lpstr>Calibri</vt:lpstr>
      <vt:lpstr>Rockwell</vt:lpstr>
      <vt:lpstr>Verdana</vt:lpstr>
      <vt:lpstr>Damask</vt:lpstr>
      <vt:lpstr>PowerPoint Presentation</vt:lpstr>
      <vt:lpstr>Purpose of the Consultation</vt:lpstr>
      <vt:lpstr>PowerPoint Presentation</vt:lpstr>
      <vt:lpstr>CONSULTATION FORMAT </vt:lpstr>
      <vt:lpstr>CONSULTATION RESPONSE</vt:lpstr>
      <vt:lpstr>CONSULTATION RESPONSE</vt:lpstr>
      <vt:lpstr>PowerPoint Presentation</vt:lpstr>
      <vt:lpstr>PowerPoint Presentation</vt:lpstr>
      <vt:lpstr>PowerPoint Presentation</vt:lpstr>
      <vt:lpstr>OTHER common COMMENTS</vt:lpstr>
      <vt:lpstr>OTHER common COMMENTS</vt:lpstr>
      <vt:lpstr>OTHER common COMMENTS</vt:lpstr>
      <vt:lpstr>OTHER common COMMENTS</vt:lpstr>
      <vt:lpstr>PowerPoint Presentation</vt:lpstr>
      <vt:lpstr>PowerPoint Presentation</vt:lpstr>
      <vt:lpstr>PowerPoint Presentation</vt:lpstr>
      <vt:lpstr>PowerPoint Presentation</vt:lpstr>
      <vt:lpstr>PowerPoint Presentation</vt:lpstr>
      <vt:lpstr>Other common COMMENTS </vt:lpstr>
      <vt:lpstr>Other common COMMENTS</vt:lpstr>
      <vt:lpstr>Other common COMMENTS</vt:lpstr>
      <vt:lpstr>Other common COMMENTS</vt:lpstr>
      <vt:lpstr>General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CUMBRAE COMMUNITY COUNCIL   COMMUNITY CONSULTATION 2018   PURPOSE OF THE CONSULTATION If Community Councils are to fulfill their statutory purpose, it is vital that they consult as fully as possible with the local community and give local people the opportunity to make their views known   With cutbacks in Local Authority services it is vital to promote people coming together in new ways to develop and empower their community   The questionnaire is the springboard for inclusion of all residents making sure their voice is heard and for the promotion of self help going forward CONSULTATION FORMAT   A newsletter with accompanying questionnaire was put through all letterboxes on the Island.  It was also posted on Social Media and emailed if required.  The local newspaper featured an article on the questionnaire and reminders were also published by the Press, by posters and by Social Media</dc:title>
  <dc:creator>Angela McNeilly</dc:creator>
  <cp:lastModifiedBy>gregor harvie</cp:lastModifiedBy>
  <cp:revision>63</cp:revision>
  <cp:lastPrinted>2018-04-03T16:01:18Z</cp:lastPrinted>
  <dcterms:created xsi:type="dcterms:W3CDTF">2018-03-27T17:37:00Z</dcterms:created>
  <dcterms:modified xsi:type="dcterms:W3CDTF">2022-02-08T10:16:08Z</dcterms:modified>
</cp:coreProperties>
</file>